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0FCB742-DE82-44B1-AA51-A64BC8E00A21}">
  <a:tblStyle styleId="{70FCB742-DE82-44B1-AA51-A64BC8E00A2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1876C83-4F47-4C6E-91B1-78D5AA4B67A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5ed92615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85ed92615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1d4610a25_3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51d4610a25_3_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51d4610a25_3_1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1d4610a25_3_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51d4610a25_3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1d4610a25_3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51d4610a25_3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1d4610a25_1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51d4610a25_1_1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1d4610a25_1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51d4610a25_1_12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1d4610a25_1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51d4610a25_1_1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51d4610a25_1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51d4610a25_1_1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1d4610a25_1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51d4610a25_1_1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51d4610a25_1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51d4610a25_1_1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51d4610a25_1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251d4610a25_1_1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20d5296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20d5296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humans // machines// multi-modal search sketch + text -&gt; image; customer support </a:t>
            </a:r>
            <a:r>
              <a:rPr lang="fr"/>
              <a:t>when</a:t>
            </a:r>
            <a:r>
              <a:rPr lang="fr"/>
              <a:t> assembling a furniture; accessibility by </a:t>
            </a:r>
            <a:r>
              <a:rPr lang="fr"/>
              <a:t>describing</a:t>
            </a:r>
            <a:r>
              <a:rPr lang="fr"/>
              <a:t> visual content for visually impaired people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1d4610a25_1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51d4610a25_1_1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1d4610a25_1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51d4610a25_1_1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1d4610a25_1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51d4610a25_1_13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1d4610a25_1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51d4610a25_1_1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1d4610a25_1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51d4610a25_1_1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1d4610a25_1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51d4610a25_1_13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520f9062b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520f9062b2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1d4610a25_1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51d4610a25_1_1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1d4610a25_1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51d4610a25_1_1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5ed92615a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85ed92615a_0_8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5ed92615a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5ed92615a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openai prez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5ed92615a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85ed92615a_0_8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5ed92615a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85ed92615a_0_8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85ed92615a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85ed92615a_0_8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5ed92615a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85ed92615a_0_8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85ed92615a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85ed92615a_0_8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85ed92615a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85ed92615a_0_8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5ed92615a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85ed92615a_0_8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85ed92615a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85ed92615a_0_8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85ed92615a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85ed92615a_0_8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85ed92615a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85ed92615a_0_9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1d4610a25_3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51d4610a25_3_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is a good visual language model? -&gt; should answer visual questions</a:t>
            </a:r>
            <a:endParaRPr/>
          </a:p>
        </p:txBody>
      </p:sp>
      <p:sp>
        <p:nvSpPr>
          <p:cNvPr id="224" name="Google Shape;224;g251d4610a25_3_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5ed92615a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85ed92615a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85ed92615a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85ed92615a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85ed92615a_0_9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285ed92615a_0_9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5ed92615a_0_9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285ed92615a_0_9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c4736a94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c4736a94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57feb5e7a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57feb5e7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Vid2Seq cannot be prompted (e.g. only sporting events, only social events …) // Zhou’23 complements Vid2Seq but cannot localize in time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58233649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58233649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581b7127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581b7127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 space models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582336493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582336493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57feb5e7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57feb5e7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1d4610a25_3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51d4610a25_3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Should have the flexibility to answer other types of questions and not be an action classifier</a:t>
            </a:r>
            <a:endParaRPr/>
          </a:p>
        </p:txBody>
      </p:sp>
      <p:sp>
        <p:nvSpPr>
          <p:cNvPr id="232" name="Google Shape;232;g251d4610a25_3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1d4610a25_3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51d4610a25_3_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 are gonna build on models that have QA ability / image-text matching ability. How to connect these two?</a:t>
            </a:r>
            <a:endParaRPr/>
          </a:p>
        </p:txBody>
      </p:sp>
      <p:sp>
        <p:nvSpPr>
          <p:cNvPr id="240" name="Google Shape;240;g251d4610a25_3_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1d4610a25_3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51d4610a25_3_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Are these skills enough to answer this question?</a:t>
            </a:r>
            <a:endParaRPr/>
          </a:p>
        </p:txBody>
      </p:sp>
      <p:sp>
        <p:nvSpPr>
          <p:cNvPr id="250" name="Google Shape;250;g251d4610a25_3_1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1d4610a25_3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51d4610a25_3_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MASK RCNN / BLIP</a:t>
            </a:r>
            <a:endParaRPr/>
          </a:p>
        </p:txBody>
      </p:sp>
      <p:sp>
        <p:nvSpPr>
          <p:cNvPr id="258" name="Google Shape;258;g251d4610a25_3_1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1d4610a25_3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51d4610a25_3_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But if you have watched the previous scenes in the movie…</a:t>
            </a:r>
            <a:endParaRPr/>
          </a:p>
        </p:txBody>
      </p:sp>
      <p:sp>
        <p:nvSpPr>
          <p:cNvPr id="267" name="Google Shape;267;g251d4610a25_3_1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1" name="Google Shape;161;p3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7" name="Google Shape;177;p3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3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3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ntoyang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1" Type="http://schemas.openxmlformats.org/officeDocument/2006/relationships/image" Target="../media/image16.jpg"/><Relationship Id="rId10" Type="http://schemas.openxmlformats.org/officeDocument/2006/relationships/image" Target="../media/image19.jpg"/><Relationship Id="rId9" Type="http://schemas.openxmlformats.org/officeDocument/2006/relationships/image" Target="../media/image13.png"/><Relationship Id="rId5" Type="http://schemas.openxmlformats.org/officeDocument/2006/relationships/image" Target="../media/image6.jpg"/><Relationship Id="rId6" Type="http://schemas.openxmlformats.org/officeDocument/2006/relationships/image" Target="../media/image11.jpg"/><Relationship Id="rId7" Type="http://schemas.openxmlformats.org/officeDocument/2006/relationships/image" Target="../media/image17.jpg"/><Relationship Id="rId8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youtube.com/watch?v=3oEHSU5ExsI" TargetMode="External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youtube.com/watch?v=3oEHSU5ExsI" TargetMode="External"/><Relationship Id="rId4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4WAtLKYkei9YunmQc9K9nVDFdes9v7zu/view" TargetMode="External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www.youtube.com/watch?v=wa0MT8OwHuk" TargetMode="External"/><Relationship Id="rId4" Type="http://schemas.openxmlformats.org/officeDocument/2006/relationships/image" Target="../media/image3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ctrTitle"/>
          </p:nvPr>
        </p:nvSpPr>
        <p:spPr>
          <a:xfrm>
            <a:off x="1143000" y="790951"/>
            <a:ext cx="6858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fr"/>
              <a:t>Learning visual language models for video understanding</a:t>
            </a:r>
            <a:endParaRPr/>
          </a:p>
        </p:txBody>
      </p:sp>
      <p:sp>
        <p:nvSpPr>
          <p:cNvPr id="205" name="Google Shape;205;p37"/>
          <p:cNvSpPr txBox="1"/>
          <p:nvPr>
            <p:ph idx="1" type="subTitle"/>
          </p:nvPr>
        </p:nvSpPr>
        <p:spPr>
          <a:xfrm>
            <a:off x="311700" y="3291325"/>
            <a:ext cx="85206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rPr lang="fr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Antoine Yang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rPr b="0" i="0" lang="fr" sz="2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https://antoyang.github.io/</a:t>
            </a:r>
            <a:endParaRPr b="0" i="0" sz="2400" u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t/>
            </a:r>
            <a:endParaRPr b="0" sz="3000"/>
          </a:p>
        </p:txBody>
      </p:sp>
      <p:sp>
        <p:nvSpPr>
          <p:cNvPr id="206" name="Google Shape;20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What else do we need?</a:t>
            </a:r>
            <a:endParaRPr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628650" y="1437677"/>
            <a:ext cx="7886700" cy="31950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Localizing events in time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Multi-event reasoning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279" name="Google Shape;27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6795" y="1388510"/>
            <a:ext cx="3108554" cy="130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6796" y="3051894"/>
            <a:ext cx="3132310" cy="133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 txBox="1"/>
          <p:nvPr/>
        </p:nvSpPr>
        <p:spPr>
          <a:xfrm rot="5400000">
            <a:off x="6810526" y="2675861"/>
            <a:ext cx="32484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100"/>
          </a:p>
        </p:txBody>
      </p:sp>
      <p:sp>
        <p:nvSpPr>
          <p:cNvPr id="282" name="Google Shape;282;p46"/>
          <p:cNvSpPr txBox="1"/>
          <p:nvPr/>
        </p:nvSpPr>
        <p:spPr>
          <a:xfrm rot="5400000">
            <a:off x="6810526" y="1007795"/>
            <a:ext cx="32484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100"/>
          </a:p>
        </p:txBody>
      </p:sp>
      <p:sp>
        <p:nvSpPr>
          <p:cNvPr id="283" name="Google Shape;283;p46"/>
          <p:cNvSpPr txBox="1"/>
          <p:nvPr/>
        </p:nvSpPr>
        <p:spPr>
          <a:xfrm rot="5400000">
            <a:off x="6810527" y="4365265"/>
            <a:ext cx="32484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100"/>
          </a:p>
        </p:txBody>
      </p:sp>
      <p:sp>
        <p:nvSpPr>
          <p:cNvPr id="284" name="Google Shape;284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Applications: Beyond answering questions</a:t>
            </a:r>
            <a:endParaRPr/>
          </a:p>
        </p:txBody>
      </p:sp>
      <p:pic>
        <p:nvPicPr>
          <p:cNvPr id="290" name="Google Shape;2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173" y="3333307"/>
            <a:ext cx="5225653" cy="181019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7"/>
          <p:cNvSpPr txBox="1"/>
          <p:nvPr/>
        </p:nvSpPr>
        <p:spPr>
          <a:xfrm>
            <a:off x="628650" y="1437677"/>
            <a:ext cx="7886700" cy="31950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Video-to-text summarization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navigation with automatically generated video chapters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932" y="1836595"/>
            <a:ext cx="2254877" cy="9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7"/>
          <p:cNvPicPr preferRelativeResize="0"/>
          <p:nvPr/>
        </p:nvPicPr>
        <p:blipFill rotWithShape="1">
          <a:blip r:embed="rId5">
            <a:alphaModFix/>
          </a:blip>
          <a:srcRect b="0" l="0" r="4637" t="0"/>
          <a:stretch/>
        </p:blipFill>
        <p:spPr>
          <a:xfrm>
            <a:off x="819603" y="1898840"/>
            <a:ext cx="2254877" cy="9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4233" y="1984217"/>
            <a:ext cx="2254877" cy="9593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47"/>
          <p:cNvCxnSpPr>
            <a:endCxn id="296" idx="1"/>
          </p:cNvCxnSpPr>
          <p:nvPr/>
        </p:nvCxnSpPr>
        <p:spPr>
          <a:xfrm>
            <a:off x="3252850" y="2408875"/>
            <a:ext cx="411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med" w="med" type="none"/>
          </a:ln>
        </p:spPr>
      </p:cxnSp>
      <p:sp>
        <p:nvSpPr>
          <p:cNvPr id="296" name="Google Shape;296;p47"/>
          <p:cNvSpPr txBox="1"/>
          <p:nvPr/>
        </p:nvSpPr>
        <p:spPr>
          <a:xfrm>
            <a:off x="3664750" y="1835575"/>
            <a:ext cx="48507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video is about a kid that learns kung fu. First the kid is attacked by 6 aggressors. A man appears and defeat them, thereby saving the kid’s life. The kid then starts training with the man and becomes stronger day after day. He ends up winning a prestigious competition against his toughest aggressors.</a:t>
            </a:r>
            <a:endParaRPr sz="1100"/>
          </a:p>
        </p:txBody>
      </p:sp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Collaborators</a:t>
            </a:r>
            <a:endParaRPr/>
          </a:p>
        </p:txBody>
      </p:sp>
      <p:pic>
        <p:nvPicPr>
          <p:cNvPr id="303" name="Google Shape;30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383" y="1079721"/>
            <a:ext cx="1419653" cy="142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8"/>
          <p:cNvPicPr preferRelativeResize="0"/>
          <p:nvPr/>
        </p:nvPicPr>
        <p:blipFill rotWithShape="1">
          <a:blip r:embed="rId4">
            <a:alphaModFix/>
          </a:blip>
          <a:srcRect b="8197" l="0" r="0" t="0"/>
          <a:stretch/>
        </p:blipFill>
        <p:spPr>
          <a:xfrm>
            <a:off x="2722024" y="1079721"/>
            <a:ext cx="1421662" cy="142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8"/>
          <p:cNvPicPr preferRelativeResize="0"/>
          <p:nvPr/>
        </p:nvPicPr>
        <p:blipFill rotWithShape="1">
          <a:blip r:embed="rId5">
            <a:alphaModFix/>
          </a:blip>
          <a:srcRect b="6375" l="0" r="0" t="0"/>
          <a:stretch/>
        </p:blipFill>
        <p:spPr>
          <a:xfrm>
            <a:off x="5001674" y="1079721"/>
            <a:ext cx="1419653" cy="142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79314" y="1079721"/>
            <a:ext cx="1420303" cy="1420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file photo" id="307" name="Google Shape;307;p48"/>
          <p:cNvPicPr preferRelativeResize="0"/>
          <p:nvPr/>
        </p:nvPicPr>
        <p:blipFill rotWithShape="1">
          <a:blip r:embed="rId7">
            <a:alphaModFix/>
          </a:blip>
          <a:srcRect b="0" l="5479" r="6700" t="0"/>
          <a:stretch/>
        </p:blipFill>
        <p:spPr>
          <a:xfrm>
            <a:off x="441079" y="3136781"/>
            <a:ext cx="1419652" cy="14260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308" name="Google Shape;308;p48"/>
          <p:cNvPicPr preferRelativeResize="0"/>
          <p:nvPr/>
        </p:nvPicPr>
        <p:blipFill rotWithShape="1">
          <a:blip r:embed="rId8">
            <a:alphaModFix/>
          </a:blip>
          <a:srcRect b="0" l="0" r="9090" t="0"/>
          <a:stretch/>
        </p:blipFill>
        <p:spPr>
          <a:xfrm>
            <a:off x="2722024" y="3136781"/>
            <a:ext cx="1419652" cy="1420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rdi Pont-Tuset bio photo" id="309" name="Google Shape;309;p48"/>
          <p:cNvPicPr preferRelativeResize="0"/>
          <p:nvPr/>
        </p:nvPicPr>
        <p:blipFill rotWithShape="1">
          <a:blip r:embed="rId9">
            <a:alphaModFix/>
          </a:blip>
          <a:srcRect b="0" l="0" r="5873" t="0"/>
          <a:stretch/>
        </p:blipFill>
        <p:spPr>
          <a:xfrm>
            <a:off x="4996547" y="3136781"/>
            <a:ext cx="1419652" cy="142602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 txBox="1"/>
          <p:nvPr/>
        </p:nvSpPr>
        <p:spPr>
          <a:xfrm>
            <a:off x="410042" y="2502417"/>
            <a:ext cx="145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Antoine Miech (DeepMind)</a:t>
            </a:r>
            <a:endParaRPr sz="1100"/>
          </a:p>
        </p:txBody>
      </p:sp>
      <p:sp>
        <p:nvSpPr>
          <p:cNvPr id="311" name="Google Shape;311;p48"/>
          <p:cNvSpPr txBox="1"/>
          <p:nvPr/>
        </p:nvSpPr>
        <p:spPr>
          <a:xfrm>
            <a:off x="2659100" y="2504950"/>
            <a:ext cx="1546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Josef Sivic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(CIIRC CTU Prague)</a:t>
            </a:r>
            <a:endParaRPr sz="1100"/>
          </a:p>
        </p:txBody>
      </p:sp>
      <p:sp>
        <p:nvSpPr>
          <p:cNvPr id="312" name="Google Shape;312;p48"/>
          <p:cNvSpPr txBox="1"/>
          <p:nvPr/>
        </p:nvSpPr>
        <p:spPr>
          <a:xfrm>
            <a:off x="5000966" y="2504941"/>
            <a:ext cx="1467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Ivan Laptev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(Inria)</a:t>
            </a:r>
            <a:endParaRPr sz="1100"/>
          </a:p>
        </p:txBody>
      </p:sp>
      <p:sp>
        <p:nvSpPr>
          <p:cNvPr id="313" name="Google Shape;313;p48"/>
          <p:cNvSpPr txBox="1"/>
          <p:nvPr/>
        </p:nvSpPr>
        <p:spPr>
          <a:xfrm>
            <a:off x="7187540" y="2504941"/>
            <a:ext cx="166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Cordelia Schmid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(Inria / Google)</a:t>
            </a:r>
            <a:endParaRPr sz="1100"/>
          </a:p>
        </p:txBody>
      </p:sp>
      <p:sp>
        <p:nvSpPr>
          <p:cNvPr id="314" name="Google Shape;314;p48"/>
          <p:cNvSpPr txBox="1"/>
          <p:nvPr/>
        </p:nvSpPr>
        <p:spPr>
          <a:xfrm>
            <a:off x="410042" y="4568723"/>
            <a:ext cx="145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Arsha Nagrani (Google)</a:t>
            </a:r>
            <a:endParaRPr sz="1100"/>
          </a:p>
        </p:txBody>
      </p:sp>
      <p:sp>
        <p:nvSpPr>
          <p:cNvPr id="315" name="Google Shape;315;p48"/>
          <p:cNvSpPr txBox="1"/>
          <p:nvPr/>
        </p:nvSpPr>
        <p:spPr>
          <a:xfrm>
            <a:off x="2729674" y="4568723"/>
            <a:ext cx="145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Paul Hongsuck Seo (Google)</a:t>
            </a:r>
            <a:endParaRPr sz="1100"/>
          </a:p>
        </p:txBody>
      </p:sp>
      <p:sp>
        <p:nvSpPr>
          <p:cNvPr id="316" name="Google Shape;316;p48"/>
          <p:cNvSpPr txBox="1"/>
          <p:nvPr/>
        </p:nvSpPr>
        <p:spPr>
          <a:xfrm>
            <a:off x="5007260" y="4568723"/>
            <a:ext cx="145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Jordi Pont-Tuset (Google)</a:t>
            </a:r>
            <a:endParaRPr sz="1100"/>
          </a:p>
        </p:txBody>
      </p:sp>
      <p:sp>
        <p:nvSpPr>
          <p:cNvPr id="317" name="Google Shape;317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descr="IDRIS - Jean Zay : présentation" id="318" name="Google Shape;318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71070" y="3136781"/>
            <a:ext cx="1428547" cy="95063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 txBox="1"/>
          <p:nvPr/>
        </p:nvSpPr>
        <p:spPr>
          <a:xfrm>
            <a:off x="7248927" y="4063779"/>
            <a:ext cx="145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Jean Zay (IDRIS)</a:t>
            </a:r>
            <a:endParaRPr sz="1100"/>
          </a:p>
        </p:txBody>
      </p:sp>
      <p:pic>
        <p:nvPicPr>
          <p:cNvPr id="320" name="Google Shape;320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77491" y="4349558"/>
            <a:ext cx="1428547" cy="45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471500" y="205375"/>
            <a:ext cx="8055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3300"/>
              <a:t>Dense Video Captioning</a:t>
            </a:r>
            <a:endParaRPr/>
          </a:p>
        </p:txBody>
      </p:sp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628650" y="1369219"/>
            <a:ext cx="4709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fr"/>
              <a:t>Task: </a:t>
            </a:r>
            <a:r>
              <a:rPr lang="fr"/>
              <a:t>generate temporally localized captions for all events in an untrimmed minutes-long video.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fr"/>
              <a:t>Prior approaches (e.g. [Wang 2021]): </a:t>
            </a:r>
            <a:r>
              <a:rPr lang="fr"/>
              <a:t>are task specific and trained only on manually annotated datasets.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5189" y="1338578"/>
            <a:ext cx="3648542" cy="306989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9"/>
          <p:cNvSpPr txBox="1"/>
          <p:nvPr/>
        </p:nvSpPr>
        <p:spPr>
          <a:xfrm>
            <a:off x="5285708" y="4244936"/>
            <a:ext cx="390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 from the ActivityNet-Captions dataset [Krishna 2017].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>
            <a:off x="0" y="4767263"/>
            <a:ext cx="8985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[Krishna 2017] Dense-Captioning Events in Videos, Ranjay Krishna et al, ICCV 2017.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[Wang 2021] End-to-End Dense Video Captioning with Parallel Decoding, Teng Wang et al, ICCV 2021.</a:t>
            </a:r>
            <a:endParaRPr sz="1100"/>
          </a:p>
        </p:txBody>
      </p:sp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1" name="Google Shape;331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471505" y="205375"/>
            <a:ext cx="806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3300"/>
              <a:t>Localization as language modeling</a:t>
            </a:r>
            <a:endParaRPr/>
          </a:p>
        </p:txBody>
      </p:sp>
      <p:sp>
        <p:nvSpPr>
          <p:cNvPr id="337" name="Google Shape;337;p50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471505" y="1026925"/>
            <a:ext cx="80652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Pix2seq [Chen 2022] casts object detection as sequence generation.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Spatial coordinates are quantized and tokenized.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39" name="Google Shape;339;p50"/>
          <p:cNvSpPr/>
          <p:nvPr/>
        </p:nvSpPr>
        <p:spPr>
          <a:xfrm>
            <a:off x="-863" y="4912667"/>
            <a:ext cx="8985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[Chen 2022] Pix2seq: A Language Modeling Framework for Object Detection, Ting Chen et al, ICLR 2022.</a:t>
            </a:r>
            <a:endParaRPr sz="1100"/>
          </a:p>
        </p:txBody>
      </p:sp>
      <p:pic>
        <p:nvPicPr>
          <p:cNvPr id="340" name="Google Shape;34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9049" y="2252478"/>
            <a:ext cx="4585901" cy="214492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471505" y="205375"/>
            <a:ext cx="8120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3300"/>
              <a:t>The Vid2Seq model</a:t>
            </a:r>
            <a:endParaRPr/>
          </a:p>
        </p:txBody>
      </p:sp>
      <p:sp>
        <p:nvSpPr>
          <p:cNvPr id="347" name="Google Shape;347;p51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8" name="Google Shape;348;p51"/>
          <p:cNvSpPr txBox="1"/>
          <p:nvPr>
            <p:ph idx="1" type="body"/>
          </p:nvPr>
        </p:nvSpPr>
        <p:spPr>
          <a:xfrm>
            <a:off x="628650" y="1086326"/>
            <a:ext cx="43521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Formulates dense video captioning as a sequence-to-sequence problem.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Time is quantized and jointly tokenized with the text.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fr"/>
              <a:t>Model architecture: </a:t>
            </a:r>
            <a:r>
              <a:rPr lang="fr"/>
              <a:t>visual encoder, text encoder and text decoder.</a:t>
            </a:r>
            <a:endParaRPr/>
          </a:p>
        </p:txBody>
      </p:sp>
      <p:pic>
        <p:nvPicPr>
          <p:cNvPr id="349" name="Google Shape;34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1595" y="1086326"/>
            <a:ext cx="3748087" cy="374808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471505" y="205375"/>
            <a:ext cx="8212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 sz="3300"/>
              <a:t>Pretraining Vid2Seq on untrimmed narrated videos</a:t>
            </a:r>
            <a:endParaRPr/>
          </a:p>
        </p:txBody>
      </p:sp>
      <p:sp>
        <p:nvSpPr>
          <p:cNvPr id="356" name="Google Shape;356;p52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7" name="Google Shape;357;p52"/>
          <p:cNvSpPr txBox="1"/>
          <p:nvPr>
            <p:ph idx="1" type="body"/>
          </p:nvPr>
        </p:nvSpPr>
        <p:spPr>
          <a:xfrm>
            <a:off x="471505" y="1026925"/>
            <a:ext cx="8111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Speech is also cast as a single sequence of text and time tokens.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fr"/>
              <a:t>Generative objective: </a:t>
            </a:r>
            <a:r>
              <a:rPr lang="fr"/>
              <a:t>given visual inputs, predict speech.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fr"/>
              <a:t>Denoising objective: </a:t>
            </a:r>
            <a:r>
              <a:rPr lang="fr"/>
              <a:t>given visual inputs and noisy speech, predict masked speech tokens.</a:t>
            </a:r>
            <a:endParaRPr/>
          </a:p>
        </p:txBody>
      </p:sp>
      <p:pic>
        <p:nvPicPr>
          <p:cNvPr id="358" name="Google Shape;3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50" y="2949575"/>
            <a:ext cx="5829300" cy="209153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>
            <p:ph type="title"/>
          </p:nvPr>
        </p:nvSpPr>
        <p:spPr>
          <a:xfrm>
            <a:off x="471505" y="205375"/>
            <a:ext cx="8065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Vid2Seq is SoTA on video captioning tasks.</a:t>
            </a:r>
            <a:endParaRPr/>
          </a:p>
        </p:txBody>
      </p:sp>
      <p:sp>
        <p:nvSpPr>
          <p:cNvPr id="365" name="Google Shape;365;p53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6" name="Google Shape;3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901" y="1228346"/>
            <a:ext cx="6152197" cy="305447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3"/>
          <p:cNvSpPr/>
          <p:nvPr/>
        </p:nvSpPr>
        <p:spPr>
          <a:xfrm>
            <a:off x="0" y="4247889"/>
            <a:ext cx="8985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[Wang 2021] End-to-End Dense Video Captioning with Parallel Decoding, Teng Wang et al, ICCV 2021.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[Zhu 2022] End-to-end Dense Video Captioning as Sequence Generation, Wanrong Zhu et al, COLING 2022.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[Lei 2020] MART: Memory-Augmented Recurrent Transformer for Coherent Video Paragraph Captioning, Jie Lei et al, ACL 2020.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[Seo 2022] End-to-end Generative Pretraining for Multimodal Video Captioning, Paul Hongsuck Seo et al, CVPR 2022.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[Lin 2022] SwinBERT: End-to-End Transformers with Sparse Attention for Video Captioning, Kevin Lin et al, CVPR 2022.</a:t>
            </a:r>
            <a:endParaRPr sz="1100"/>
          </a:p>
        </p:txBody>
      </p: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471505" y="205375"/>
            <a:ext cx="8138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Vid2Seq has competitive event localization performance without task-specific design.</a:t>
            </a:r>
            <a:endParaRPr/>
          </a:p>
        </p:txBody>
      </p:sp>
      <p:graphicFrame>
        <p:nvGraphicFramePr>
          <p:cNvPr id="374" name="Google Shape;374;p54"/>
          <p:cNvGraphicFramePr/>
          <p:nvPr/>
        </p:nvGraphicFramePr>
        <p:xfrm>
          <a:off x="1107407" y="20313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{70FCB742-DE82-44B1-AA51-A64BC8E00A21}</a:tableStyleId>
              </a:tblPr>
              <a:tblGrid>
                <a:gridCol w="946700"/>
                <a:gridCol w="831875"/>
                <a:gridCol w="1032650"/>
                <a:gridCol w="931900"/>
                <a:gridCol w="994850"/>
                <a:gridCol w="1032650"/>
                <a:gridCol w="1158575"/>
              </a:tblGrid>
              <a:tr h="3130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YouCook2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ViTT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ActivityNet Captions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313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Recall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Precision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Recall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Precision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Recall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Precision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3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SoTA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20.7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20.6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32.2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32.1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59.0</a:t>
                      </a:r>
                      <a:endParaRPr b="0" sz="13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60.3</a:t>
                      </a:r>
                      <a:endParaRPr b="0" sz="13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Vid2Seq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27.9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27.8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42.6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46.2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52.7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53.9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5" name="Google Shape;375;p54"/>
          <p:cNvSpPr/>
          <p:nvPr/>
        </p:nvSpPr>
        <p:spPr>
          <a:xfrm>
            <a:off x="0" y="4767263"/>
            <a:ext cx="8985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[Wang 2021] End-to-End Dense Video Captioning with Parallel Decoding, Teng Wang et al, ICCV 2021.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[Zhu 2022] End-to-end Dense Video Captioning as Sequence Generation, Wanrong Zhu et al, COLING 2022.</a:t>
            </a:r>
            <a:endParaRPr sz="1100"/>
          </a:p>
        </p:txBody>
      </p:sp>
      <p:sp>
        <p:nvSpPr>
          <p:cNvPr id="376" name="Google Shape;376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/>
          <p:nvPr>
            <p:ph type="title"/>
          </p:nvPr>
        </p:nvSpPr>
        <p:spPr>
          <a:xfrm>
            <a:off x="471504" y="205375"/>
            <a:ext cx="8043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Vid2Seq generalizes well </a:t>
            </a:r>
            <a:br>
              <a:rPr lang="fr"/>
            </a:br>
            <a:r>
              <a:rPr lang="fr"/>
              <a:t>to few-shot settings.</a:t>
            </a:r>
            <a:endParaRPr/>
          </a:p>
        </p:txBody>
      </p:sp>
      <p:graphicFrame>
        <p:nvGraphicFramePr>
          <p:cNvPr id="382" name="Google Shape;382;p55"/>
          <p:cNvGraphicFramePr/>
          <p:nvPr/>
        </p:nvGraphicFramePr>
        <p:xfrm>
          <a:off x="927683" y="21820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{70FCB742-DE82-44B1-AA51-A64BC8E00A21}</a:tableStyleId>
              </a:tblPr>
              <a:tblGrid>
                <a:gridCol w="579925"/>
                <a:gridCol w="640025"/>
                <a:gridCol w="620025"/>
                <a:gridCol w="868375"/>
                <a:gridCol w="671250"/>
                <a:gridCol w="677225"/>
                <a:gridCol w="960125"/>
                <a:gridCol w="610775"/>
                <a:gridCol w="714925"/>
                <a:gridCol w="946025"/>
              </a:tblGrid>
              <a:tr h="2781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Data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YouCook2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ViTT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ActivityNet Captions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2781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SODA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CIDEr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METEOR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SODA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CIDEr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METEOR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SODA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CIDEr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METEOR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1%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2.4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10.1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3.3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7.4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6.2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3.2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10%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3.8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18.4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10.7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28.6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6.0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20.0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6.1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50%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6.2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32.1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7.6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12.5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38.8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7.8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27.5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7.8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100%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7.9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47.1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9.3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13.5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43.5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8.5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5.8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30.1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8.5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3" name="Google Shape;383;p55"/>
          <p:cNvSpPr txBox="1"/>
          <p:nvPr>
            <p:ph idx="1" type="body"/>
          </p:nvPr>
        </p:nvSpPr>
        <p:spPr>
          <a:xfrm>
            <a:off x="628650" y="1369224"/>
            <a:ext cx="7886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/>
              <a:t>We also find that pretraining is crucial for few-shot generalization.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84" name="Google Shape;384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5" name="Google Shape;385;p55"/>
          <p:cNvSpPr/>
          <p:nvPr/>
        </p:nvSpPr>
        <p:spPr>
          <a:xfrm>
            <a:off x="927675" y="2722425"/>
            <a:ext cx="7288800" cy="850500"/>
          </a:xfrm>
          <a:prstGeom prst="frame">
            <a:avLst>
              <a:gd fmla="val 3407" name="adj1"/>
            </a:avLst>
          </a:prstGeom>
          <a:solidFill>
            <a:srgbClr val="00B0F0"/>
          </a:solidFill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Visual language models</a:t>
            </a:r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628650" y="135796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fr"/>
              <a:t>Language is a fundamental aspect of human communication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/>
              <a:t>Vision is a fundamental aspect of human perception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-&gt; Developing machines that can process both is crucial e.g. for human-computer interaction, search, customer support, accessibility…</a:t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338" y="3086850"/>
            <a:ext cx="5403326" cy="19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/>
          <p:nvPr>
            <p:ph type="title"/>
          </p:nvPr>
        </p:nvSpPr>
        <p:spPr>
          <a:xfrm>
            <a:off x="471504" y="205375"/>
            <a:ext cx="8043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 sz="3300"/>
              <a:t>Benefits of pretraining </a:t>
            </a:r>
            <a:br>
              <a:rPr lang="fr" sz="3300"/>
            </a:br>
            <a:r>
              <a:rPr lang="fr" sz="3300"/>
              <a:t>on untrimmed videos</a:t>
            </a:r>
            <a:endParaRPr/>
          </a:p>
        </p:txBody>
      </p:sp>
      <p:graphicFrame>
        <p:nvGraphicFramePr>
          <p:cNvPr id="391" name="Google Shape;391;p56"/>
          <p:cNvGraphicFramePr/>
          <p:nvPr/>
        </p:nvGraphicFramePr>
        <p:xfrm>
          <a:off x="1547537" y="26479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{70FCB742-DE82-44B1-AA51-A64BC8E00A21}</a:tableStyleId>
              </a:tblPr>
              <a:tblGrid>
                <a:gridCol w="1088900"/>
                <a:gridCol w="1012025"/>
                <a:gridCol w="660825"/>
                <a:gridCol w="639475"/>
                <a:gridCol w="602400"/>
                <a:gridCol w="655425"/>
                <a:gridCol w="734475"/>
                <a:gridCol w="655425"/>
              </a:tblGrid>
              <a:tr h="278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Pretraining input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YouCook2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ActivityNet Captions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hMerge="1"/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Untrimmed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Time tokens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SODA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CIDEr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F1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SODA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CIDEr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F1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✗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✗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4.0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18.0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18.1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18.8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49.2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✗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5.5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27.8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20.5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26.5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52.1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7.9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47.1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27.3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5.8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30.1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52.4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628650" y="1483821"/>
            <a:ext cx="78867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/>
              <a:t>Unlike standard video captioning pretrained models, Vid2Seq is pretrained on </a:t>
            </a:r>
            <a:r>
              <a:rPr i="1" lang="fr"/>
              <a:t>untrimmed</a:t>
            </a:r>
            <a:r>
              <a:rPr lang="fr"/>
              <a:t> narrated videos (where speech sentences are split by the time tokens).</a:t>
            </a:r>
            <a:endParaRPr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type="title"/>
          </p:nvPr>
        </p:nvSpPr>
        <p:spPr>
          <a:xfrm>
            <a:off x="471505" y="205375"/>
            <a:ext cx="8043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3300"/>
              <a:t>Effect of pretraining losses and modalities</a:t>
            </a:r>
            <a:endParaRPr/>
          </a:p>
        </p:txBody>
      </p:sp>
      <p:graphicFrame>
        <p:nvGraphicFramePr>
          <p:cNvPr id="399" name="Google Shape;399;p57"/>
          <p:cNvGraphicFramePr/>
          <p:nvPr/>
        </p:nvGraphicFramePr>
        <p:xfrm>
          <a:off x="1078126" y="22955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{70FCB742-DE82-44B1-AA51-A64BC8E00A21}</a:tableStyleId>
              </a:tblPr>
              <a:tblGrid>
                <a:gridCol w="822675"/>
                <a:gridCol w="820675"/>
                <a:gridCol w="961575"/>
                <a:gridCol w="888950"/>
                <a:gridCol w="648575"/>
                <a:gridCol w="590400"/>
                <a:gridCol w="484525"/>
                <a:gridCol w="659500"/>
                <a:gridCol w="598875"/>
                <a:gridCol w="512025"/>
              </a:tblGrid>
              <a:tr h="2781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Finetuning Input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Pretraining losses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YouCook2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ActivityNet Captions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hMerge="1"/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Visual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Speech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Generative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Denoising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SODA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CIDEr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F1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SODA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CIDEr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F1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✗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No pretraining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3.0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15.6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15.4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14.2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46.5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No pretraining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4.0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18.0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18.1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18.8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49.2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✗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✗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5.7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25.3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23.5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5.9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30.2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51.8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✗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10.3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15.9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17.0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48.8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7.9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47.1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27.3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30.1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52.4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0" name="Google Shape;400;p57"/>
          <p:cNvSpPr/>
          <p:nvPr/>
        </p:nvSpPr>
        <p:spPr>
          <a:xfrm rot="5400000">
            <a:off x="7853259" y="3403637"/>
            <a:ext cx="613500" cy="188100"/>
          </a:xfrm>
          <a:prstGeom prst="uturnArrow">
            <a:avLst>
              <a:gd fmla="val 25000" name="adj1"/>
              <a:gd fmla="val 25000" name="adj2"/>
              <a:gd fmla="val 25001" name="adj3"/>
              <a:gd fmla="val 43750" name="adj4"/>
              <a:gd fmla="val 100000" name="adj5"/>
            </a:avLst>
          </a:prstGeom>
          <a:solidFill>
            <a:srgbClr val="00B050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57"/>
          <p:cNvSpPr/>
          <p:nvPr/>
        </p:nvSpPr>
        <p:spPr>
          <a:xfrm rot="5400000">
            <a:off x="7973108" y="3884296"/>
            <a:ext cx="373800" cy="188100"/>
          </a:xfrm>
          <a:prstGeom prst="uturnArrow">
            <a:avLst>
              <a:gd fmla="val 25000" name="adj1"/>
              <a:gd fmla="val 25000" name="adj2"/>
              <a:gd fmla="val 25000" name="adj3"/>
              <a:gd fmla="val 50000" name="adj4"/>
              <a:gd fmla="val 100000" name="adj5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57"/>
          <p:cNvSpPr txBox="1"/>
          <p:nvPr>
            <p:ph idx="1" type="body"/>
          </p:nvPr>
        </p:nvSpPr>
        <p:spPr>
          <a:xfrm>
            <a:off x="628650" y="1483821"/>
            <a:ext cx="7886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100"/>
              <a:buNone/>
            </a:pPr>
            <a:r>
              <a:rPr lang="fr">
                <a:solidFill>
                  <a:srgbClr val="00B050"/>
                </a:solidFill>
              </a:rPr>
              <a:t>The visual inputs only model benefits from the generative objective.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Pts val="2100"/>
              <a:buNone/>
            </a:pPr>
            <a:r>
              <a:rPr lang="fr">
                <a:solidFill>
                  <a:srgbClr val="00B0F0"/>
                </a:solidFill>
              </a:rPr>
              <a:t>The denoising objective helps the model with visual+speech inputs.</a:t>
            </a:r>
            <a:endParaRPr/>
          </a:p>
        </p:txBody>
      </p:sp>
      <p:sp>
        <p:nvSpPr>
          <p:cNvPr id="403" name="Google Shape;403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>
            <p:ph type="title"/>
          </p:nvPr>
        </p:nvSpPr>
        <p:spPr>
          <a:xfrm>
            <a:off x="471504" y="205375"/>
            <a:ext cx="8043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 sz="3300"/>
              <a:t>Captioning helps localization after pretraining.</a:t>
            </a:r>
            <a:endParaRPr/>
          </a:p>
        </p:txBody>
      </p:sp>
      <p:graphicFrame>
        <p:nvGraphicFramePr>
          <p:cNvPr id="409" name="Google Shape;409;p58"/>
          <p:cNvGraphicFramePr/>
          <p:nvPr/>
        </p:nvGraphicFramePr>
        <p:xfrm>
          <a:off x="1522940" y="24096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{70FCB742-DE82-44B1-AA51-A64BC8E00A21}</a:tableStyleId>
              </a:tblPr>
              <a:tblGrid>
                <a:gridCol w="1138100"/>
                <a:gridCol w="1012025"/>
                <a:gridCol w="660825"/>
                <a:gridCol w="639475"/>
                <a:gridCol w="602400"/>
                <a:gridCol w="655425"/>
                <a:gridCol w="734475"/>
                <a:gridCol w="655425"/>
              </a:tblGrid>
              <a:tr h="27815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Captioning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Pretraining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YouCook2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ActivityNet Captions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hMerge="1"/>
              </a:tr>
              <a:tr h="278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Recall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Precis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F1</a:t>
                      </a:r>
                      <a:endParaRPr sz="10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Recall</a:t>
                      </a:r>
                      <a:endParaRPr sz="13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Precis.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>
                          <a:solidFill>
                            <a:schemeClr val="lt1"/>
                          </a:solidFill>
                        </a:rPr>
                        <a:t>F1</a:t>
                      </a:r>
                      <a:endParaRPr sz="13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✗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✗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17.8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19.4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17.7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47.3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57.9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52.0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✗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17.2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20.6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18.1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42.5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64.1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49.2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✗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25.7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21.4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22.8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52.5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53.0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51.1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✓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27.9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27.8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27.3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52.7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53.9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52.4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628650" y="1483821"/>
            <a:ext cx="7886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fr"/>
              <a:t>Contextualizing the noisy speech boundaries with their semantic content is important.</a:t>
            </a:r>
            <a:endParaRPr/>
          </a:p>
        </p:txBody>
      </p:sp>
      <p:sp>
        <p:nvSpPr>
          <p:cNvPr id="411" name="Google Shape;411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title"/>
          </p:nvPr>
        </p:nvSpPr>
        <p:spPr>
          <a:xfrm>
            <a:off x="471504" y="205375"/>
            <a:ext cx="7934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300"/>
              <a:buFont typeface="Calibri"/>
              <a:buNone/>
            </a:pPr>
            <a:r>
              <a:rPr lang="fr">
                <a:solidFill>
                  <a:srgbClr val="00B050"/>
                </a:solidFill>
              </a:rPr>
              <a:t>Data </a:t>
            </a:r>
            <a:r>
              <a:rPr lang="fr"/>
              <a:t>and </a:t>
            </a:r>
            <a:r>
              <a:rPr lang="fr">
                <a:solidFill>
                  <a:srgbClr val="00B0F0"/>
                </a:solidFill>
              </a:rPr>
              <a:t>model </a:t>
            </a:r>
            <a:r>
              <a:rPr lang="fr"/>
              <a:t>scaling</a:t>
            </a:r>
            <a:r>
              <a:rPr lang="fr" sz="3300"/>
              <a:t>.</a:t>
            </a:r>
            <a:endParaRPr/>
          </a:p>
        </p:txBody>
      </p:sp>
      <p:graphicFrame>
        <p:nvGraphicFramePr>
          <p:cNvPr id="417" name="Google Shape;417;p59"/>
          <p:cNvGraphicFramePr/>
          <p:nvPr/>
        </p:nvGraphicFramePr>
        <p:xfrm>
          <a:off x="1014857" y="15374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{70FCB742-DE82-44B1-AA51-A64BC8E00A21}</a:tableStyleId>
              </a:tblPr>
              <a:tblGrid>
                <a:gridCol w="1818500"/>
                <a:gridCol w="1051250"/>
                <a:gridCol w="827250"/>
                <a:gridCol w="572000"/>
                <a:gridCol w="553500"/>
                <a:gridCol w="521425"/>
                <a:gridCol w="567325"/>
                <a:gridCol w="635750"/>
                <a:gridCol w="567325"/>
              </a:tblGrid>
              <a:tr h="2781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Language Model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Pretraining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YouCook2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ActivityNet Captions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 hMerge="1"/>
                <a:tc hMerge="1"/>
              </a:tr>
              <a:tr h="2781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# Videos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Dataset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SODA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CIDEr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F1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SODA</a:t>
                      </a:r>
                      <a:endParaRPr sz="11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CIDEr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400" u="none" cap="none" strike="noStrike">
                          <a:solidFill>
                            <a:schemeClr val="lt1"/>
                          </a:solidFill>
                        </a:rPr>
                        <a:t>F1</a:t>
                      </a:r>
                      <a:endParaRPr sz="1400" u="none" cap="none" strike="noStrike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3C4"/>
                    </a:solidFill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T5-Small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15M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YTT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6.1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31.1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24.3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26.5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52.2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T5-Base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-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4.0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18.0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18.1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18.8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49.2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T5-Base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15K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YTT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6.3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35.0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24.4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24.4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49.9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T5-Base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150K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YTT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7.3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40.1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26.7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27.2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51.3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T5-Base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1M5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YTT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7.8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45.5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26.8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5.6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28.7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52.2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T5-Base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1M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HTM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8.3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48.3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26.6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28.8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53.1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 u="none" cap="none" strike="noStrike"/>
                        <a:t>T5-Base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15M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fr" sz="1300" u="none" cap="none" strike="noStrike"/>
                        <a:t>YTT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7.9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47.1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 u="none" cap="none" strike="noStrike"/>
                        <a:t>27.3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5.8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30.1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fr" sz="1300" u="none" cap="none" strike="noStrike"/>
                        <a:t>52.4</a:t>
                      </a:r>
                      <a:endParaRPr sz="1000"/>
                    </a:p>
                  </a:txBody>
                  <a:tcPr marT="34300" marB="34300" marR="68600" marL="686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8" name="Google Shape;418;p59"/>
          <p:cNvSpPr/>
          <p:nvPr/>
        </p:nvSpPr>
        <p:spPr>
          <a:xfrm rot="5400000">
            <a:off x="7657814" y="3479077"/>
            <a:ext cx="1140000" cy="1974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B050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9"/>
          <p:cNvSpPr/>
          <p:nvPr/>
        </p:nvSpPr>
        <p:spPr>
          <a:xfrm rot="5400000">
            <a:off x="7397233" y="3217541"/>
            <a:ext cx="1749600" cy="2673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0"/>
          <p:cNvSpPr txBox="1"/>
          <p:nvPr>
            <p:ph type="title"/>
          </p:nvPr>
        </p:nvSpPr>
        <p:spPr>
          <a:xfrm>
            <a:off x="471505" y="205375"/>
            <a:ext cx="8074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Qualitative results</a:t>
            </a:r>
            <a:endParaRPr/>
          </a:p>
        </p:txBody>
      </p:sp>
      <p:sp>
        <p:nvSpPr>
          <p:cNvPr id="426" name="Google Shape;426;p60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7" name="Google Shape;427;p60"/>
          <p:cNvSpPr txBox="1"/>
          <p:nvPr>
            <p:ph idx="1" type="body"/>
          </p:nvPr>
        </p:nvSpPr>
        <p:spPr>
          <a:xfrm>
            <a:off x="628649" y="1369219"/>
            <a:ext cx="83703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fr" sz="1800"/>
              <a:t>More examples: </a:t>
            </a:r>
            <a:r>
              <a:rPr lang="fr" sz="1800" u="sng">
                <a:solidFill>
                  <a:schemeClr val="hlink"/>
                </a:solidFill>
                <a:hlinkClick r:id="rId3"/>
              </a:rPr>
              <a:t>https://www.youtube.com/watch?v=3oEHSU5ExsI</a:t>
            </a:r>
            <a:r>
              <a:rPr lang="fr" sz="1800"/>
              <a:t> </a:t>
            </a:r>
            <a:endParaRPr/>
          </a:p>
        </p:txBody>
      </p:sp>
      <p:pic>
        <p:nvPicPr>
          <p:cNvPr id="428" name="Google Shape;42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050" y="1917544"/>
            <a:ext cx="8385903" cy="230139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1"/>
          <p:cNvSpPr txBox="1"/>
          <p:nvPr>
            <p:ph type="title"/>
          </p:nvPr>
        </p:nvSpPr>
        <p:spPr>
          <a:xfrm>
            <a:off x="471504" y="205375"/>
            <a:ext cx="8009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Qualitative results</a:t>
            </a:r>
            <a:endParaRPr/>
          </a:p>
        </p:txBody>
      </p:sp>
      <p:sp>
        <p:nvSpPr>
          <p:cNvPr id="435" name="Google Shape;435;p61"/>
          <p:cNvSpPr txBox="1"/>
          <p:nvPr>
            <p:ph idx="12" type="sldNum"/>
          </p:nvPr>
        </p:nvSpPr>
        <p:spPr>
          <a:xfrm>
            <a:off x="4843463" y="3575447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36" name="Google Shape;43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850" y="1084355"/>
            <a:ext cx="7479474" cy="378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2"/>
          <p:cNvSpPr txBox="1"/>
          <p:nvPr>
            <p:ph type="title"/>
          </p:nvPr>
        </p:nvSpPr>
        <p:spPr>
          <a:xfrm>
            <a:off x="471504" y="205375"/>
            <a:ext cx="8009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Qualitative results</a:t>
            </a:r>
            <a:endParaRPr/>
          </a:p>
        </p:txBody>
      </p:sp>
      <p:pic>
        <p:nvPicPr>
          <p:cNvPr descr="Additional qualitative results from our CVPR 2023 paper: Vid2Seq: Large-Scale Pretraining of a Visual Language Model for Dense Video Captioning, Antoine Yang, Arsha Nagrani, Paul Hongsuck Seo, Antoine Miech, Jordi Pont-Tuset, Ivan Laptev, Josef Sivic, and Cordelia Schmid.&#10;Project webpage: https://antoyang.github.io/vid2seq.html&#10;Paper: https://arxiv.org/abs/2302.14115&#10;Code: https://github.com/google-research/scenic/tree/main/scenic/projects/vid2seq&#10;Google Blogpost: https://ai.googleblog.com/2023/03/vid2seq-pretrained-visual-language.html" id="443" name="Google Shape;443;p62" title="[CVPR 2023] Vid2Seq: Extra Resul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088" y="951175"/>
            <a:ext cx="6627825" cy="37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"/>
          <p:cNvSpPr txBox="1"/>
          <p:nvPr>
            <p:ph type="title"/>
          </p:nvPr>
        </p:nvSpPr>
        <p:spPr>
          <a:xfrm>
            <a:off x="471504" y="205375"/>
            <a:ext cx="7871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450" name="Google Shape;450;p63"/>
          <p:cNvSpPr txBox="1"/>
          <p:nvPr>
            <p:ph idx="1" type="body"/>
          </p:nvPr>
        </p:nvSpPr>
        <p:spPr>
          <a:xfrm>
            <a:off x="471504" y="1026925"/>
            <a:ext cx="78714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Vid2Seq is a visual language model for dense video captioning.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Vid2Seq can be effectively pretrained on unlabeled narrated videos at scale.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The pretrained Vid2Seq model improves the SoTA on 3 dense video captioning datasets, 2 video paragraph captioning datasets, 2 video clip captioning datasets, and generalizes well to few-shot setting.</a:t>
            </a:r>
            <a:endParaRPr/>
          </a:p>
        </p:txBody>
      </p:sp>
      <p:sp>
        <p:nvSpPr>
          <p:cNvPr id="451" name="Google Shape;451;p6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/>
          <p:nvPr>
            <p:ph type="title"/>
          </p:nvPr>
        </p:nvSpPr>
        <p:spPr>
          <a:xfrm>
            <a:off x="471504" y="205375"/>
            <a:ext cx="79728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Limitations</a:t>
            </a:r>
            <a:endParaRPr/>
          </a:p>
        </p:txBody>
      </p:sp>
      <p:sp>
        <p:nvSpPr>
          <p:cNvPr id="457" name="Google Shape;457;p64"/>
          <p:cNvSpPr txBox="1"/>
          <p:nvPr>
            <p:ph idx="1" type="body"/>
          </p:nvPr>
        </p:nvSpPr>
        <p:spPr>
          <a:xfrm>
            <a:off x="471500" y="1026925"/>
            <a:ext cx="8065200" cy="25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Vid2Seq cannot use raw audio inputs (beyond speech transcripts).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Does Vid2Seq generalize to other tasks, e.g. VideoQA or temporal action localization? 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Pretraining gains are subject to video domain -&gt; Vid2Seq event localization performance is below task-specific approaches on ActivityNet Captions.</a:t>
            </a:r>
            <a:endParaRPr/>
          </a:p>
        </p:txBody>
      </p:sp>
      <p:sp>
        <p:nvSpPr>
          <p:cNvPr id="458" name="Google Shape;458;p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type="title"/>
          </p:nvPr>
        </p:nvSpPr>
        <p:spPr>
          <a:xfrm>
            <a:off x="471505" y="205375"/>
            <a:ext cx="8043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Video Chapter Generation</a:t>
            </a:r>
            <a:endParaRPr/>
          </a:p>
        </p:txBody>
      </p:sp>
      <p:pic>
        <p:nvPicPr>
          <p:cNvPr id="464" name="Google Shape;46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521" y="2612092"/>
            <a:ext cx="7332956" cy="172674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5"/>
          <p:cNvSpPr txBox="1"/>
          <p:nvPr>
            <p:ph idx="1" type="body"/>
          </p:nvPr>
        </p:nvSpPr>
        <p:spPr>
          <a:xfrm>
            <a:off x="628650" y="1369229"/>
            <a:ext cx="78867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fr"/>
              <a:t>Goal: </a:t>
            </a:r>
            <a:r>
              <a:rPr lang="fr"/>
              <a:t>improve navigation in long videos.</a:t>
            </a:r>
            <a:endParaRPr/>
          </a:p>
          <a:p>
            <a:pPr indent="-2095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fr"/>
              <a:t>Task: </a:t>
            </a:r>
            <a:r>
              <a:rPr lang="fr"/>
              <a:t>segment a long video into segments and generate a chapter title for each.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Example of a visually-aware chatbot </a:t>
            </a:r>
            <a:endParaRPr/>
          </a:p>
        </p:txBody>
      </p:sp>
      <p:pic>
        <p:nvPicPr>
          <p:cNvPr id="220" name="Google Shape;220;p39" title="ssstwitter.com_169597814747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408544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/>
          <p:nvPr>
            <p:ph type="title"/>
          </p:nvPr>
        </p:nvSpPr>
        <p:spPr>
          <a:xfrm>
            <a:off x="471505" y="205375"/>
            <a:ext cx="8291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Data collection procedure</a:t>
            </a:r>
            <a:endParaRPr/>
          </a:p>
        </p:txBody>
      </p:sp>
      <p:sp>
        <p:nvSpPr>
          <p:cNvPr id="471" name="Google Shape;471;p66"/>
          <p:cNvSpPr/>
          <p:nvPr/>
        </p:nvSpPr>
        <p:spPr>
          <a:xfrm>
            <a:off x="0" y="4883552"/>
            <a:ext cx="8763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 MERLOT Reserve: Neural Script Knowledge through Vision and Language and Sound, R. Zellers et al, CVPR 2022.</a:t>
            </a:r>
            <a:endParaRPr sz="1100"/>
          </a:p>
        </p:txBody>
      </p:sp>
      <p:sp>
        <p:nvSpPr>
          <p:cNvPr id="472" name="Google Shape;472;p66"/>
          <p:cNvSpPr/>
          <p:nvPr/>
        </p:nvSpPr>
        <p:spPr>
          <a:xfrm rot="-5400000">
            <a:off x="495662" y="2025920"/>
            <a:ext cx="2578430" cy="1381090"/>
          </a:xfrm>
          <a:prstGeom prst="flowChartMagneticDrum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66"/>
          <p:cNvSpPr txBox="1"/>
          <p:nvPr/>
        </p:nvSpPr>
        <p:spPr>
          <a:xfrm>
            <a:off x="1296212" y="2520417"/>
            <a:ext cx="9174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pool of 92M YouTube videos [1]</a:t>
            </a:r>
            <a:endParaRPr sz="1100"/>
          </a:p>
        </p:txBody>
      </p:sp>
      <p:sp>
        <p:nvSpPr>
          <p:cNvPr id="474" name="Google Shape;474;p66"/>
          <p:cNvSpPr/>
          <p:nvPr/>
        </p:nvSpPr>
        <p:spPr>
          <a:xfrm>
            <a:off x="2519954" y="2752106"/>
            <a:ext cx="801600" cy="16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66"/>
          <p:cNvSpPr/>
          <p:nvPr/>
        </p:nvSpPr>
        <p:spPr>
          <a:xfrm>
            <a:off x="3366071" y="2489305"/>
            <a:ext cx="2048400" cy="692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 description + check presence of chapters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66"/>
          <p:cNvSpPr/>
          <p:nvPr/>
        </p:nvSpPr>
        <p:spPr>
          <a:xfrm>
            <a:off x="5459098" y="2752106"/>
            <a:ext cx="801600" cy="16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66"/>
          <p:cNvSpPr/>
          <p:nvPr/>
        </p:nvSpPr>
        <p:spPr>
          <a:xfrm rot="-5400000">
            <a:off x="6303279" y="2143394"/>
            <a:ext cx="1384961" cy="1381089"/>
          </a:xfrm>
          <a:prstGeom prst="flowChartMagneticDrum">
            <a:avLst/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6"/>
          <p:cNvSpPr txBox="1"/>
          <p:nvPr/>
        </p:nvSpPr>
        <p:spPr>
          <a:xfrm>
            <a:off x="6356279" y="2590785"/>
            <a:ext cx="1381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pool of 817K videos with chapter annotations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7"/>
          <p:cNvSpPr txBox="1"/>
          <p:nvPr>
            <p:ph type="title"/>
          </p:nvPr>
        </p:nvSpPr>
        <p:spPr>
          <a:xfrm>
            <a:off x="471500" y="205375"/>
            <a:ext cx="8043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Data statistics</a:t>
            </a:r>
            <a:endParaRPr/>
          </a:p>
        </p:txBody>
      </p:sp>
      <p:sp>
        <p:nvSpPr>
          <p:cNvPr id="484" name="Google Shape;484;p67"/>
          <p:cNvSpPr txBox="1"/>
          <p:nvPr>
            <p:ph idx="1" type="body"/>
          </p:nvPr>
        </p:nvSpPr>
        <p:spPr>
          <a:xfrm>
            <a:off x="628650" y="1369219"/>
            <a:ext cx="43206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817K videos &amp; 7M chapters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8 chapters per video (avg)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 sz="2100"/>
              <a:t>Chapter duration (avg): 142s</a:t>
            </a:r>
            <a:endParaRPr/>
          </a:p>
        </p:txBody>
      </p:sp>
      <p:sp>
        <p:nvSpPr>
          <p:cNvPr id="485" name="Google Shape;485;p67"/>
          <p:cNvSpPr txBox="1"/>
          <p:nvPr/>
        </p:nvSpPr>
        <p:spPr>
          <a:xfrm>
            <a:off x="4823608" y="1369219"/>
            <a:ext cx="43206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duration (avg): 1354s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97% videos with ASR</a:t>
            </a:r>
            <a:endParaRPr sz="1100"/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fr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93% videos in English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25" y="2647950"/>
            <a:ext cx="3176650" cy="2382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/>
          <p:nvPr>
            <p:ph type="title"/>
          </p:nvPr>
        </p:nvSpPr>
        <p:spPr>
          <a:xfrm>
            <a:off x="471504" y="205375"/>
            <a:ext cx="8043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Comparison with other datasets</a:t>
            </a:r>
            <a:endParaRPr/>
          </a:p>
        </p:txBody>
      </p:sp>
      <p:graphicFrame>
        <p:nvGraphicFramePr>
          <p:cNvPr id="492" name="Google Shape;492;p68"/>
          <p:cNvGraphicFramePr/>
          <p:nvPr/>
        </p:nvGraphicFramePr>
        <p:xfrm>
          <a:off x="952500" y="104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{01876C83-4F47-4C6E-91B1-78D5AA4B67A4}</a:tableStyleId>
              </a:tblPr>
              <a:tblGrid>
                <a:gridCol w="1697850"/>
                <a:gridCol w="1197750"/>
                <a:gridCol w="1447800"/>
                <a:gridCol w="1447800"/>
                <a:gridCol w="1447800"/>
              </a:tblGrid>
              <a:tr h="34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Dataset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# Videos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Duration (min)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# Descriptions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lt1"/>
                          </a:solidFill>
                        </a:rPr>
                        <a:t>Annotations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1"/>
                    </a:solidFill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HowTo100M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136M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ASR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YT-Temporal-1B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19M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900M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ASR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HD-VILA-100M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103M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ASR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3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ActivityNet Captions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20K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100K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Dense captions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YouCook2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15K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Dense captions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ViTT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56K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Dense captions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Ego4D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10K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23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Dense captions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VidChapters-7M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817K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23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/>
                        <a:t>ASR+Chapters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9"/>
          <p:cNvSpPr txBox="1"/>
          <p:nvPr>
            <p:ph type="title"/>
          </p:nvPr>
        </p:nvSpPr>
        <p:spPr>
          <a:xfrm>
            <a:off x="471504" y="205375"/>
            <a:ext cx="8008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Manual assessment</a:t>
            </a:r>
            <a:endParaRPr/>
          </a:p>
        </p:txBody>
      </p:sp>
      <p:pic>
        <p:nvPicPr>
          <p:cNvPr id="498" name="Google Shape;498;p6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025" y="1025575"/>
            <a:ext cx="5966550" cy="36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0"/>
          <p:cNvSpPr txBox="1"/>
          <p:nvPr>
            <p:ph type="title"/>
          </p:nvPr>
        </p:nvSpPr>
        <p:spPr>
          <a:xfrm>
            <a:off x="471504" y="205375"/>
            <a:ext cx="79248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New benchmarks</a:t>
            </a:r>
            <a:endParaRPr/>
          </a:p>
        </p:txBody>
      </p:sp>
      <p:pic>
        <p:nvPicPr>
          <p:cNvPr id="504" name="Google Shape;5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75" y="1554312"/>
            <a:ext cx="8641549" cy="20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type="title"/>
          </p:nvPr>
        </p:nvSpPr>
        <p:spPr>
          <a:xfrm>
            <a:off x="471504" y="205375"/>
            <a:ext cx="8008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Video chapter generation</a:t>
            </a:r>
            <a:endParaRPr/>
          </a:p>
        </p:txBody>
      </p:sp>
      <p:graphicFrame>
        <p:nvGraphicFramePr>
          <p:cNvPr id="510" name="Google Shape;510;p71"/>
          <p:cNvGraphicFramePr/>
          <p:nvPr/>
        </p:nvGraphicFramePr>
        <p:xfrm>
          <a:off x="231613" y="116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{70FCB742-DE82-44B1-AA51-A64BC8E00A21}</a:tableStyleId>
              </a:tblPr>
              <a:tblGrid>
                <a:gridCol w="1207750"/>
                <a:gridCol w="712925"/>
                <a:gridCol w="938175"/>
                <a:gridCol w="548750"/>
                <a:gridCol w="734625"/>
                <a:gridCol w="642725"/>
                <a:gridCol w="915000"/>
                <a:gridCol w="708075"/>
                <a:gridCol w="681525"/>
                <a:gridCol w="698900"/>
                <a:gridCol w="699525"/>
              </a:tblGrid>
              <a:tr h="56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Modalities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PT Data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FT  VC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SODA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CIDEr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METEOR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R@3s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P@3s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R@0.7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P@0.7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6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Text tiling + LLaMA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Text mix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0.3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5.8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7.9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8.9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8.8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Shot detect + BLIP-2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129M img-txt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0.6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0.6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27.4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29.7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12.5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8.7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PDVC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None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6.8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35.8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9.4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17.8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40.2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22.5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26.9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C4+HTM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10.5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50.7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8.7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28.9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23.3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27.2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24.8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V+T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10.6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51.3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8.8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28.6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23.8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26.9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24.9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V+T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C4+HTM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11.4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55.7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9.5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28.5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24.0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28.5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26.4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2"/>
          <p:cNvSpPr txBox="1"/>
          <p:nvPr>
            <p:ph type="title"/>
          </p:nvPr>
        </p:nvSpPr>
        <p:spPr>
          <a:xfrm>
            <a:off x="471504" y="205375"/>
            <a:ext cx="7877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fr"/>
              <a:t>Video chapter generation given ground-truth boundaries</a:t>
            </a:r>
            <a:endParaRPr/>
          </a:p>
        </p:txBody>
      </p:sp>
      <p:graphicFrame>
        <p:nvGraphicFramePr>
          <p:cNvPr id="516" name="Google Shape;516;p72"/>
          <p:cNvGraphicFramePr/>
          <p:nvPr/>
        </p:nvGraphicFramePr>
        <p:xfrm>
          <a:off x="1983963" y="127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{70FCB742-DE82-44B1-AA51-A64BC8E00A21}</a:tableStyleId>
              </a:tblPr>
              <a:tblGrid>
                <a:gridCol w="1306625"/>
                <a:gridCol w="671725"/>
                <a:gridCol w="1001825"/>
                <a:gridCol w="572050"/>
                <a:gridCol w="719650"/>
                <a:gridCol w="904175"/>
              </a:tblGrid>
              <a:tr h="56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Modalities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PT Data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FT  VC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CIDEr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METEOR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6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LLaMA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Text mix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0.0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0.1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BLIP-2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129M img-txt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12.4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C4+HTM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47.1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5.1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C4+HTM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105.3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11.5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V+T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110.8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11.5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V+T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C4+HTM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120.5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12.6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>
            <p:ph type="title"/>
          </p:nvPr>
        </p:nvSpPr>
        <p:spPr>
          <a:xfrm>
            <a:off x="471504" y="205375"/>
            <a:ext cx="7984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Video chapter grounding</a:t>
            </a:r>
            <a:endParaRPr/>
          </a:p>
        </p:txBody>
      </p:sp>
      <p:graphicFrame>
        <p:nvGraphicFramePr>
          <p:cNvPr id="522" name="Google Shape;522;p73"/>
          <p:cNvGraphicFramePr/>
          <p:nvPr/>
        </p:nvGraphicFramePr>
        <p:xfrm>
          <a:off x="1278075" y="172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{70FCB742-DE82-44B1-AA51-A64BC8E00A21}</a:tableStyleId>
              </a:tblPr>
              <a:tblGrid>
                <a:gridCol w="1833250"/>
                <a:gridCol w="675350"/>
                <a:gridCol w="1207850"/>
                <a:gridCol w="743300"/>
                <a:gridCol w="942375"/>
                <a:gridCol w="968925"/>
              </a:tblGrid>
              <a:tr h="56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Modalities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PT Data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FT VC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R@3s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R@0.7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9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BERT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Text mix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5.2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0.1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CLIP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400M img-txt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3.7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2.3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Moment-DETR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None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Yes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12.4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17.6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/>
          <p:nvPr>
            <p:ph type="title"/>
          </p:nvPr>
        </p:nvSpPr>
        <p:spPr>
          <a:xfrm>
            <a:off x="471505" y="205375"/>
            <a:ext cx="8067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Transfer to dense video captioning</a:t>
            </a:r>
            <a:endParaRPr/>
          </a:p>
        </p:txBody>
      </p:sp>
      <p:graphicFrame>
        <p:nvGraphicFramePr>
          <p:cNvPr id="528" name="Google Shape;528;p74"/>
          <p:cNvGraphicFramePr/>
          <p:nvPr/>
        </p:nvGraphicFramePr>
        <p:xfrm>
          <a:off x="312525" y="110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{70FCB742-DE82-44B1-AA51-A64BC8E00A21}</a:tableStyleId>
              </a:tblPr>
              <a:tblGrid>
                <a:gridCol w="1066725"/>
                <a:gridCol w="683250"/>
                <a:gridCol w="1057100"/>
                <a:gridCol w="817250"/>
                <a:gridCol w="852775"/>
                <a:gridCol w="1190350"/>
                <a:gridCol w="879425"/>
                <a:gridCol w="959375"/>
                <a:gridCol w="1012675"/>
              </a:tblGrid>
              <a:tr h="2286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Modalities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PT Data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YouCook2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ViTT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3282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SODA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CIDEr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METEOR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SODA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CIDEr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METEOR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9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SoTA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T+V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C4+YTT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7.9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47.1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9.3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13.5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43.5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8.5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PDVC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None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4.8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28.8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5.8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9.4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40.6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16.5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PDVC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VidChap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5.9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34.7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7.5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10.1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41.5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16.1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T+V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C4+HTM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8.6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53.2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10.5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14.1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44.8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8.7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T+V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C4+HTM+</a:t>
                      </a:r>
                      <a:endParaRPr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10% VidChap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9.9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63.9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12.1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14.5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47.4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9.2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T+V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C4+HTM+</a:t>
                      </a:r>
                      <a:endParaRPr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VidChap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10.3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67.2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12.3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15.0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50.0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9.5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5"/>
          <p:cNvSpPr txBox="1"/>
          <p:nvPr>
            <p:ph type="title"/>
          </p:nvPr>
        </p:nvSpPr>
        <p:spPr>
          <a:xfrm>
            <a:off x="471500" y="205375"/>
            <a:ext cx="79368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Zero-shot dense video captioning</a:t>
            </a:r>
            <a:endParaRPr/>
          </a:p>
        </p:txBody>
      </p:sp>
      <p:graphicFrame>
        <p:nvGraphicFramePr>
          <p:cNvPr id="534" name="Google Shape;534;p75"/>
          <p:cNvGraphicFramePr/>
          <p:nvPr/>
        </p:nvGraphicFramePr>
        <p:xfrm>
          <a:off x="312525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{70FCB742-DE82-44B1-AA51-A64BC8E00A21}</a:tableStyleId>
              </a:tblPr>
              <a:tblGrid>
                <a:gridCol w="1090550"/>
                <a:gridCol w="695125"/>
                <a:gridCol w="1021400"/>
                <a:gridCol w="817250"/>
                <a:gridCol w="852775"/>
                <a:gridCol w="1190350"/>
                <a:gridCol w="879425"/>
                <a:gridCol w="959375"/>
                <a:gridCol w="1012675"/>
              </a:tblGrid>
              <a:tr h="2286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Model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Modalities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PT Data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YouCook2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ViTT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3282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SODA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CIDEr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METEOR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SODA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CIDEr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>
                          <a:solidFill>
                            <a:srgbClr val="FFFFFF"/>
                          </a:solidFill>
                        </a:rPr>
                        <a:t>METEOR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9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Text tiling + LLaMA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None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0.6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0.6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Shot Detect + BLIP-2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VidChap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0.6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1.0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0.1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T+V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C4+HTM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0.0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0.1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0.0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0.0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0.0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0.0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T+V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C4+HTM+</a:t>
                      </a:r>
                      <a:endParaRPr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10%</a:t>
                      </a:r>
                      <a:endParaRPr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VidChap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3.2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11.5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3.0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6.4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21.6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5.3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Vid2Seq</a:t>
                      </a:r>
                      <a:endParaRPr sz="1300"/>
                    </a:p>
                  </a:txBody>
                  <a:tcPr marT="45725" marB="45725" marR="91450" marL="91450">
                    <a:lnL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T+V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C4+HTM+</a:t>
                      </a:r>
                      <a:endParaRPr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300"/>
                        <a:t>VidChap</a:t>
                      </a:r>
                      <a:endParaRPr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3.9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13.3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3.4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9.0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28.0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300"/>
                        <a:t>6.5</a:t>
                      </a:r>
                      <a:endParaRPr b="1" sz="1300"/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What are they doing? -&gt; Martial arts</a:t>
            </a:r>
            <a:endParaRPr/>
          </a:p>
        </p:txBody>
      </p:sp>
      <p:pic>
        <p:nvPicPr>
          <p:cNvPr id="227" name="Google Shape;2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3071"/>
            <a:ext cx="9144000" cy="389042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Qualitative examples of video chapter generation</a:t>
            </a:r>
            <a:endParaRPr/>
          </a:p>
        </p:txBody>
      </p:sp>
      <p:pic>
        <p:nvPicPr>
          <p:cNvPr id="540" name="Google Shape;540;p76"/>
          <p:cNvPicPr preferRelativeResize="0"/>
          <p:nvPr/>
        </p:nvPicPr>
        <p:blipFill rotWithShape="1">
          <a:blip r:embed="rId3">
            <a:alphaModFix/>
          </a:blip>
          <a:srcRect b="59953" l="0" r="0" t="0"/>
          <a:stretch/>
        </p:blipFill>
        <p:spPr>
          <a:xfrm>
            <a:off x="1221600" y="1607975"/>
            <a:ext cx="6700801" cy="215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Qualitative examples of video chapter generation</a:t>
            </a:r>
            <a:endParaRPr/>
          </a:p>
        </p:txBody>
      </p:sp>
      <p:pic>
        <p:nvPicPr>
          <p:cNvPr id="546" name="Google Shape;546;p77"/>
          <p:cNvPicPr preferRelativeResize="0"/>
          <p:nvPr/>
        </p:nvPicPr>
        <p:blipFill rotWithShape="1">
          <a:blip r:embed="rId3">
            <a:alphaModFix/>
          </a:blip>
          <a:srcRect b="0" l="0" r="0" t="41684"/>
          <a:stretch/>
        </p:blipFill>
        <p:spPr>
          <a:xfrm>
            <a:off x="845838" y="1268050"/>
            <a:ext cx="7452336" cy="34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8"/>
          <p:cNvSpPr txBox="1"/>
          <p:nvPr>
            <p:ph type="title"/>
          </p:nvPr>
        </p:nvSpPr>
        <p:spPr>
          <a:xfrm>
            <a:off x="471504" y="205375"/>
            <a:ext cx="80439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552" name="Google Shape;552;p7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3" name="Google Shape;553;p78"/>
          <p:cNvSpPr txBox="1"/>
          <p:nvPr>
            <p:ph idx="1" type="body"/>
          </p:nvPr>
        </p:nvSpPr>
        <p:spPr>
          <a:xfrm>
            <a:off x="471500" y="1010250"/>
            <a:ext cx="80439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2250" lvl="0" marL="1778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fr"/>
              <a:t>We present VidChapters-7M, a large-scale dataset of user-annotated chapters.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We benchmark baselines and SoTA video-language models on three tasks built on top of VidChapters-7M, including video chapter generation.</a:t>
            </a:r>
            <a:endParaRPr/>
          </a:p>
          <a:p>
            <a:pPr indent="-222250" lvl="0" marL="1778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fr"/>
              <a:t>Pretraining for video chapter generation transfers well to dense video captioning in both zero-shot and finetuning settings, achieving new SoTA on YouCook2 and ViTT.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9"/>
          <p:cNvSpPr txBox="1"/>
          <p:nvPr>
            <p:ph type="title"/>
          </p:nvPr>
        </p:nvSpPr>
        <p:spPr>
          <a:xfrm>
            <a:off x="471504" y="205375"/>
            <a:ext cx="8028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Limitations</a:t>
            </a:r>
            <a:endParaRPr/>
          </a:p>
        </p:txBody>
      </p:sp>
      <p:sp>
        <p:nvSpPr>
          <p:cNvPr id="559" name="Google Shape;559;p79"/>
          <p:cNvSpPr txBox="1"/>
          <p:nvPr>
            <p:ph idx="1" type="body"/>
          </p:nvPr>
        </p:nvSpPr>
        <p:spPr>
          <a:xfrm>
            <a:off x="471500" y="1026925"/>
            <a:ext cx="8028300" cy="3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22250" lvl="0" marL="1778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fr"/>
              <a:t>The distribution of VidChapters-7M is inherited from YT-Temporal-1B, which limits its diversity.</a:t>
            </a:r>
            <a:endParaRPr/>
          </a:p>
          <a:p>
            <a:pPr indent="-222250" lvl="0" marL="1778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fr"/>
              <a:t>The models evaluated in this work are not specific to chaptering tasks.</a:t>
            </a:r>
            <a:endParaRPr/>
          </a:p>
          <a:p>
            <a:pPr indent="-222250" lvl="0" marL="177800" rtl="0" algn="l"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fr"/>
              <a:t>Could this dataset be used to pretrain video-language models for other tasks than dense video captioning?</a:t>
            </a:r>
            <a:endParaRPr/>
          </a:p>
        </p:txBody>
      </p:sp>
      <p:sp>
        <p:nvSpPr>
          <p:cNvPr id="560" name="Google Shape;560;p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Gemini 1.5</a:t>
            </a:r>
            <a:r>
              <a:rPr lang="fr"/>
              <a:t>: A Visual Language Model that can understand long videos</a:t>
            </a:r>
            <a:endParaRPr/>
          </a:p>
        </p:txBody>
      </p:sp>
      <p:pic>
        <p:nvPicPr>
          <p:cNvPr descr="This is a demo of long context understanding, an experimental feature in our newest model, Gemini 1.5 Pro using a 44-minute silent Buster Keaton movie, Sherlock Jr., and a series of multimodal prompts.  &#10;&#10;This demo is a continuous recording of a live model interaction. Sequences have been shortened with response times shown. &#10;&#10;Token count details: The input video (696,161 tokens) and image (256 tokens) total 696,417 tokens. The text inputs add additional tokens into the prompt, yielding the 696,538 token total shown in the interface.&#10;&#10;To learn more about Gemini 1.5, visit https://goo.gle/3weBZhn&#10;&#10;Subscribe to our Channel: https://www.youtube.com/google&#10;Tweet with us on X: https://twitter.com/google&#10;Follow us on Instagram: https://www.instagram.com/google&#10;Join us on Facebook: https://www.facebook.com/Google" id="566" name="Google Shape;566;p80" title="Multimodal prompting with a 44-minute movie | Gemini 1.5 Pro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038" y="1518250"/>
            <a:ext cx="5879925" cy="33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Future work - localized dialog</a:t>
            </a:r>
            <a:endParaRPr/>
          </a:p>
        </p:txBody>
      </p:sp>
      <p:pic>
        <p:nvPicPr>
          <p:cNvPr id="572" name="Google Shape;57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036050"/>
            <a:ext cx="8303225" cy="2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1"/>
          <p:cNvSpPr txBox="1"/>
          <p:nvPr>
            <p:ph idx="1" type="body"/>
          </p:nvPr>
        </p:nvSpPr>
        <p:spPr>
          <a:xfrm>
            <a:off x="628650" y="1369220"/>
            <a:ext cx="7886700" cy="838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Build flexible visual language models that can dialog about untrimmed videos and also ground </a:t>
            </a:r>
            <a:r>
              <a:rPr lang="fr"/>
              <a:t>their generated text in space and time.</a:t>
            </a:r>
            <a:r>
              <a:rPr lang="fr"/>
              <a:t> </a:t>
            </a:r>
            <a:endParaRPr/>
          </a:p>
        </p:txBody>
      </p:sp>
      <p:sp>
        <p:nvSpPr>
          <p:cNvPr id="574" name="Google Shape;574;p81"/>
          <p:cNvSpPr/>
          <p:nvPr/>
        </p:nvSpPr>
        <p:spPr>
          <a:xfrm>
            <a:off x="0" y="4733802"/>
            <a:ext cx="89850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[Koh 2023] Grounding Language Models to Images for Multimodal Inputs and Outputs, Jing Yu Koh et al, ICML 2023.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Zhou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 Video Object Captioning from Disjoint Supervision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Xingyi Zhou et al,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 2023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  <p:sp>
        <p:nvSpPr>
          <p:cNvPr id="575" name="Google Shape;575;p81"/>
          <p:cNvSpPr txBox="1"/>
          <p:nvPr/>
        </p:nvSpPr>
        <p:spPr>
          <a:xfrm>
            <a:off x="381000" y="4153050"/>
            <a:ext cx="8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[Zhou 2023]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Future work - unified video model</a:t>
            </a:r>
            <a:endParaRPr/>
          </a:p>
        </p:txBody>
      </p:sp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800" y="1803675"/>
            <a:ext cx="6566400" cy="29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2"/>
          <p:cNvSpPr/>
          <p:nvPr/>
        </p:nvSpPr>
        <p:spPr>
          <a:xfrm>
            <a:off x="0" y="4711377"/>
            <a:ext cx="89850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[Zhang 2022] GLIPv2: Unifying Localization and Vision-Language Understanding, Haotian Zhang et al, NeurIPS 2022.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Zou 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Generalized Decoding for Pixel, Image, and Language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Xueyan Zhou et al,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CVPR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2023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  <p:sp>
        <p:nvSpPr>
          <p:cNvPr id="583" name="Google Shape;583;p82"/>
          <p:cNvSpPr txBox="1"/>
          <p:nvPr>
            <p:ph idx="1" type="body"/>
          </p:nvPr>
        </p:nvSpPr>
        <p:spPr>
          <a:xfrm>
            <a:off x="628650" y="1369224"/>
            <a:ext cx="7886700" cy="81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Current video models are still task-specific compared to image models.</a:t>
            </a:r>
            <a:endParaRPr/>
          </a:p>
        </p:txBody>
      </p:sp>
      <p:sp>
        <p:nvSpPr>
          <p:cNvPr id="584" name="Google Shape;584;p82"/>
          <p:cNvSpPr txBox="1"/>
          <p:nvPr/>
        </p:nvSpPr>
        <p:spPr>
          <a:xfrm>
            <a:off x="533400" y="4305450"/>
            <a:ext cx="8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[Zou 2023]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Future work - </a:t>
            </a:r>
            <a:r>
              <a:rPr lang="fr"/>
              <a:t>processing long videos</a:t>
            </a:r>
            <a:endParaRPr/>
          </a:p>
        </p:txBody>
      </p:sp>
      <p:sp>
        <p:nvSpPr>
          <p:cNvPr id="590" name="Google Shape;590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Can we do better than the standard uniform sampling of frames?</a:t>
            </a:r>
            <a:endParaRPr/>
          </a:p>
        </p:txBody>
      </p:sp>
      <p:pic>
        <p:nvPicPr>
          <p:cNvPr id="591" name="Google Shape;59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000" y="1860700"/>
            <a:ext cx="3641325" cy="26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83"/>
          <p:cNvSpPr/>
          <p:nvPr/>
        </p:nvSpPr>
        <p:spPr>
          <a:xfrm>
            <a:off x="0" y="4711377"/>
            <a:ext cx="898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[Kim 2023] Semi-Parametric Video-Grounded Text Generation, Sungdong Kim et al, arXiv 2023.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Self-Chained Image-Language Model for Video Localization and Question Answering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Shoubin Yu et al,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 2023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  <p:pic>
        <p:nvPicPr>
          <p:cNvPr id="593" name="Google Shape;59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200" y="1813025"/>
            <a:ext cx="2774925" cy="27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3"/>
          <p:cNvSpPr txBox="1"/>
          <p:nvPr/>
        </p:nvSpPr>
        <p:spPr>
          <a:xfrm>
            <a:off x="381000" y="4153050"/>
            <a:ext cx="8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[Kim 2023]</a:t>
            </a:r>
            <a:endParaRPr/>
          </a:p>
        </p:txBody>
      </p:sp>
      <p:sp>
        <p:nvSpPr>
          <p:cNvPr id="595" name="Google Shape;595;p83"/>
          <p:cNvSpPr txBox="1"/>
          <p:nvPr/>
        </p:nvSpPr>
        <p:spPr>
          <a:xfrm>
            <a:off x="4477525" y="4153050"/>
            <a:ext cx="8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[Yu 2023]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Future work - language models as annotators</a:t>
            </a:r>
            <a:endParaRPr/>
          </a:p>
        </p:txBody>
      </p:sp>
      <p:sp>
        <p:nvSpPr>
          <p:cNvPr id="601" name="Google Shape;601;p8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Facilitate the collection of video datasets using language models.</a:t>
            </a:r>
            <a:endParaRPr/>
          </a:p>
        </p:txBody>
      </p:sp>
      <p:pic>
        <p:nvPicPr>
          <p:cNvPr id="602" name="Google Shape;60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788" y="1699875"/>
            <a:ext cx="5456417" cy="29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4"/>
          <p:cNvSpPr/>
          <p:nvPr/>
        </p:nvSpPr>
        <p:spPr>
          <a:xfrm>
            <a:off x="0" y="4711377"/>
            <a:ext cx="898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[Liu 2023] Visual instruction tuning, 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Haotian Liu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et al, arXiv 2023.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Zhang 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Video-LLaMA: An Instruction-tuned Audio-Visual Language Model for Video Understanding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Hang Zhang et al,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 2023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  <p:sp>
        <p:nvSpPr>
          <p:cNvPr id="604" name="Google Shape;604;p84"/>
          <p:cNvSpPr txBox="1"/>
          <p:nvPr/>
        </p:nvSpPr>
        <p:spPr>
          <a:xfrm>
            <a:off x="1143000" y="4381650"/>
            <a:ext cx="8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[Liu 2023]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Future work - multi-modality</a:t>
            </a:r>
            <a:endParaRPr/>
          </a:p>
        </p:txBody>
      </p:sp>
      <p:sp>
        <p:nvSpPr>
          <p:cNvPr id="610" name="Google Shape;610;p8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/>
              <a:t>Build models that can understand more modalities (audio), generate more as well (visual, audio), and learn modalities from one another.</a:t>
            </a:r>
            <a:endParaRPr/>
          </a:p>
        </p:txBody>
      </p:sp>
      <p:pic>
        <p:nvPicPr>
          <p:cNvPr id="611" name="Google Shape;61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411" y="2028500"/>
            <a:ext cx="6563214" cy="27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85"/>
          <p:cNvSpPr/>
          <p:nvPr/>
        </p:nvSpPr>
        <p:spPr>
          <a:xfrm>
            <a:off x="0" y="4711371"/>
            <a:ext cx="8985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[Girdhar 2023] IMAGEBIND: One Embedding Space To Bind Them All, Rohit Girdhar et al, CVPR 2023.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Tang 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Any-to-Any Generation via Composable Diffusion, Zineng Tang et al,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arXiv 2023</a:t>
            </a:r>
            <a:r>
              <a:rPr b="0" i="0" lang="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</p:txBody>
      </p:sp>
      <p:sp>
        <p:nvSpPr>
          <p:cNvPr id="613" name="Google Shape;613;p8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4" name="Google Shape;614;p85"/>
          <p:cNvSpPr txBox="1"/>
          <p:nvPr/>
        </p:nvSpPr>
        <p:spPr>
          <a:xfrm>
            <a:off x="715450" y="4106925"/>
            <a:ext cx="89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[Tang 2023]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How many men are there? -&gt; </a:t>
            </a:r>
            <a:r>
              <a:rPr lang="fr"/>
              <a:t>2</a:t>
            </a:r>
            <a:endParaRPr/>
          </a:p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3072"/>
            <a:ext cx="9143999" cy="3890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What does a machine need to do that?</a:t>
            </a:r>
            <a:endParaRPr/>
          </a:p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628650" y="1369219"/>
            <a:ext cx="4091792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Question-answering ability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fr"/>
              <a:t>Vision-language understanding</a:t>
            </a:r>
            <a:endParaRPr/>
          </a:p>
        </p:txBody>
      </p:sp>
      <p:pic>
        <p:nvPicPr>
          <p:cNvPr descr="Chat GPT, le robot de conversation d'Open AI, va être proposé sous  plusieurs versions, notamment idéologiques, pour s'adapter à son public -  Fdesouche" id="244" name="Google Shape;24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438" y="1268016"/>
            <a:ext cx="2187781" cy="122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2"/>
          <p:cNvPicPr preferRelativeResize="0"/>
          <p:nvPr/>
        </p:nvPicPr>
        <p:blipFill rotWithShape="1">
          <a:blip r:embed="rId4">
            <a:alphaModFix/>
          </a:blip>
          <a:srcRect b="0" l="0" r="50000" t="9598"/>
          <a:stretch/>
        </p:blipFill>
        <p:spPr>
          <a:xfrm>
            <a:off x="5235472" y="2780799"/>
            <a:ext cx="2747714" cy="175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Why does the kid trust the man?</a:t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3071"/>
            <a:ext cx="9144000" cy="3890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Scene understanding is not enough!</a:t>
            </a:r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2922"/>
            <a:ext cx="9144000" cy="389057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4"/>
          <p:cNvSpPr txBox="1"/>
          <p:nvPr/>
        </p:nvSpPr>
        <p:spPr>
          <a:xfrm>
            <a:off x="117873" y="1346042"/>
            <a:ext cx="1896666" cy="900247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Caption: two people in a garden doing martial arts.</a:t>
            </a:r>
            <a:endParaRPr sz="1100"/>
          </a:p>
        </p:txBody>
      </p:sp>
      <p:sp>
        <p:nvSpPr>
          <p:cNvPr id="263" name="Google Shape;263;p4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fr"/>
              <a:t>Because the man saved his life!</a:t>
            </a:r>
            <a:endParaRPr/>
          </a:p>
        </p:txBody>
      </p:sp>
      <p:pic>
        <p:nvPicPr>
          <p:cNvPr id="270" name="Google Shape;27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268016"/>
            <a:ext cx="9138292" cy="3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